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86" r:id="rId5"/>
    <p:sldMasterId id="2147483707" r:id="rId6"/>
    <p:sldMasterId id="2147483701" r:id="rId7"/>
  </p:sldMasterIdLst>
  <p:notesMasterIdLst>
    <p:notesMasterId r:id="rId22"/>
  </p:notesMasterIdLst>
  <p:handoutMasterIdLst>
    <p:handoutMasterId r:id="rId23"/>
  </p:handoutMasterIdLst>
  <p:sldIdLst>
    <p:sldId id="390" r:id="rId8"/>
    <p:sldId id="401" r:id="rId9"/>
    <p:sldId id="387" r:id="rId10"/>
    <p:sldId id="403" r:id="rId11"/>
    <p:sldId id="404" r:id="rId12"/>
    <p:sldId id="392" r:id="rId13"/>
    <p:sldId id="396" r:id="rId14"/>
    <p:sldId id="402" r:id="rId15"/>
    <p:sldId id="393" r:id="rId16"/>
    <p:sldId id="398" r:id="rId17"/>
    <p:sldId id="399" r:id="rId18"/>
    <p:sldId id="386" r:id="rId19"/>
    <p:sldId id="400" r:id="rId20"/>
    <p:sldId id="288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2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erro, Janet" initials="F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37D28"/>
    <a:srgbClr val="4799B5"/>
    <a:srgbClr val="94A545"/>
    <a:srgbClr val="3C7E94"/>
    <a:srgbClr val="BA6324"/>
    <a:srgbClr val="788D36"/>
    <a:srgbClr val="878A8B"/>
    <a:srgbClr val="558BFF"/>
    <a:srgbClr val="2C5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5" autoAdjust="0"/>
    <p:restoredTop sz="95884" autoAdjust="0"/>
  </p:normalViewPr>
  <p:slideViewPr>
    <p:cSldViewPr snapToGrid="0" showGuides="1">
      <p:cViewPr varScale="1">
        <p:scale>
          <a:sx n="107" d="100"/>
          <a:sy n="107" d="100"/>
        </p:scale>
        <p:origin x="168" y="200"/>
      </p:cViewPr>
      <p:guideLst>
        <p:guide pos="552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2T18:04:39.891" idx="2">
    <p:pos x="-216" y="4294"/>
    <p:text>Rewrote this slide for flow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FCF0C-2BC7-4CF2-8C50-A60864E8EE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4EBD62-8F3F-4FAC-85C5-7FD6C91970AA}">
      <dgm:prSet custT="1"/>
      <dgm:spPr/>
      <dgm:t>
        <a:bodyPr/>
        <a:lstStyle/>
        <a:p>
          <a:r>
            <a:rPr lang="en-US" sz="2200" dirty="0"/>
            <a:t>STAKEHOLDER DISCOVERY </a:t>
          </a:r>
          <a:r>
            <a:rPr lang="en-US" sz="1900" dirty="0"/>
            <a:t>- identify topics/needs for use across countries and regions</a:t>
          </a:r>
        </a:p>
      </dgm:t>
    </dgm:pt>
    <dgm:pt modelId="{7E7CF141-BA7F-43B4-AC3E-42A8CB2998B1}" type="parTrans" cxnId="{E7341C1B-3AD5-4CE5-AC15-55E85EB66289}">
      <dgm:prSet/>
      <dgm:spPr/>
      <dgm:t>
        <a:bodyPr/>
        <a:lstStyle/>
        <a:p>
          <a:endParaRPr lang="en-US"/>
        </a:p>
      </dgm:t>
    </dgm:pt>
    <dgm:pt modelId="{DF325642-3B6E-4866-9848-9A5AF07BC90F}" type="sibTrans" cxnId="{E7341C1B-3AD5-4CE5-AC15-55E85EB66289}">
      <dgm:prSet/>
      <dgm:spPr/>
      <dgm:t>
        <a:bodyPr/>
        <a:lstStyle/>
        <a:p>
          <a:endParaRPr lang="en-US"/>
        </a:p>
      </dgm:t>
    </dgm:pt>
    <dgm:pt modelId="{4804A2A6-C8D1-4208-9DDF-F21EC5410D4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200" dirty="0"/>
            <a:t>CONTENT CREATION</a:t>
          </a:r>
        </a:p>
        <a:p>
          <a:pPr>
            <a:spcAft>
              <a:spcPts val="0"/>
            </a:spcAft>
          </a:pPr>
          <a:r>
            <a:rPr lang="en-US" sz="1900" dirty="0"/>
            <a:t>- 10-20 animations developed from scientific data with expert input </a:t>
          </a:r>
        </a:p>
      </dgm:t>
    </dgm:pt>
    <dgm:pt modelId="{BC8D4731-8B73-45E5-A836-936FCAEA66E4}" type="parTrans" cxnId="{339B987B-1619-432D-B82C-BDD3C1F49007}">
      <dgm:prSet/>
      <dgm:spPr/>
      <dgm:t>
        <a:bodyPr/>
        <a:lstStyle/>
        <a:p>
          <a:endParaRPr lang="en-US"/>
        </a:p>
      </dgm:t>
    </dgm:pt>
    <dgm:pt modelId="{577AB303-DF83-4D9F-8FC3-38BAA8C261F7}" type="sibTrans" cxnId="{339B987B-1619-432D-B82C-BDD3C1F49007}">
      <dgm:prSet/>
      <dgm:spPr/>
      <dgm:t>
        <a:bodyPr/>
        <a:lstStyle/>
        <a:p>
          <a:endParaRPr lang="en-US"/>
        </a:p>
      </dgm:t>
    </dgm:pt>
    <dgm:pt modelId="{078BEE1B-3BA1-46A2-A351-4955E2C2ED53}">
      <dgm:prSet custT="1"/>
      <dgm:spPr/>
      <dgm:t>
        <a:bodyPr/>
        <a:lstStyle/>
        <a:p>
          <a:r>
            <a:rPr lang="en-US" sz="2200" dirty="0" smtClean="0"/>
            <a:t>ADOPTION</a:t>
          </a:r>
          <a:r>
            <a:rPr lang="en-US" sz="2200" baseline="0" dirty="0" smtClean="0"/>
            <a:t> AT SCALE</a:t>
          </a:r>
          <a:r>
            <a:rPr lang="en-US" sz="2000" dirty="0" smtClean="0"/>
            <a:t> </a:t>
          </a:r>
          <a:r>
            <a:rPr lang="en-US" sz="2000" dirty="0"/>
            <a:t>- developed using best practices for animation dissemination and deployment </a:t>
          </a:r>
        </a:p>
      </dgm:t>
    </dgm:pt>
    <dgm:pt modelId="{97DC009E-BFA4-4A9B-913A-15DB960127D4}" type="parTrans" cxnId="{105D3F51-F0B0-4812-8E58-5E37836D42CE}">
      <dgm:prSet/>
      <dgm:spPr/>
      <dgm:t>
        <a:bodyPr/>
        <a:lstStyle/>
        <a:p>
          <a:endParaRPr lang="en-US"/>
        </a:p>
      </dgm:t>
    </dgm:pt>
    <dgm:pt modelId="{87E315E4-564C-438C-B0CB-39E8B7D079C1}" type="sibTrans" cxnId="{105D3F51-F0B0-4812-8E58-5E37836D42CE}">
      <dgm:prSet/>
      <dgm:spPr/>
      <dgm:t>
        <a:bodyPr/>
        <a:lstStyle/>
        <a:p>
          <a:endParaRPr lang="en-US"/>
        </a:p>
      </dgm:t>
    </dgm:pt>
    <dgm:pt modelId="{8CA029EE-62A3-45C0-800B-09EDB64CF7EA}">
      <dgm:prSet custT="1"/>
      <dgm:spPr/>
      <dgm:t>
        <a:bodyPr/>
        <a:lstStyle/>
        <a:p>
          <a:r>
            <a:rPr lang="en-US" sz="2200" dirty="0"/>
            <a:t>IMPACT – </a:t>
          </a:r>
          <a:r>
            <a:rPr lang="en-US" sz="1900" dirty="0"/>
            <a:t>measure and document impact  </a:t>
          </a:r>
        </a:p>
      </dgm:t>
    </dgm:pt>
    <dgm:pt modelId="{1BEBE32C-F7A2-44FC-95DD-58627D647323}" type="parTrans" cxnId="{3156E304-B1BE-4946-B6A7-4F25AC57314E}">
      <dgm:prSet/>
      <dgm:spPr/>
      <dgm:t>
        <a:bodyPr/>
        <a:lstStyle/>
        <a:p>
          <a:endParaRPr lang="en-US"/>
        </a:p>
      </dgm:t>
    </dgm:pt>
    <dgm:pt modelId="{1F9F6DE7-D6CE-464E-9066-AC8D74382524}" type="sibTrans" cxnId="{3156E304-B1BE-4946-B6A7-4F25AC57314E}">
      <dgm:prSet/>
      <dgm:spPr/>
      <dgm:t>
        <a:bodyPr/>
        <a:lstStyle/>
        <a:p>
          <a:endParaRPr lang="en-US"/>
        </a:p>
      </dgm:t>
    </dgm:pt>
    <dgm:pt modelId="{D8C9A8DA-4445-4A00-816B-56982927A80F}" type="pres">
      <dgm:prSet presAssocID="{8BCFCF0C-2BC7-4CF2-8C50-A60864E8EE97}" presName="CompostProcess" presStyleCnt="0">
        <dgm:presLayoutVars>
          <dgm:dir/>
          <dgm:resizeHandles val="exact"/>
        </dgm:presLayoutVars>
      </dgm:prSet>
      <dgm:spPr/>
    </dgm:pt>
    <dgm:pt modelId="{84E9F16D-6499-4CC2-8730-5D654AF8C04B}" type="pres">
      <dgm:prSet presAssocID="{8BCFCF0C-2BC7-4CF2-8C50-A60864E8EE97}" presName="arrow" presStyleLbl="bgShp" presStyleIdx="0" presStyleCnt="1" custLinFactNeighborX="8824"/>
      <dgm:spPr/>
    </dgm:pt>
    <dgm:pt modelId="{F93E98EA-7F29-4E2A-8C33-1D4436212C55}" type="pres">
      <dgm:prSet presAssocID="{8BCFCF0C-2BC7-4CF2-8C50-A60864E8EE97}" presName="linearProcess" presStyleCnt="0"/>
      <dgm:spPr/>
    </dgm:pt>
    <dgm:pt modelId="{F1CD401E-9DBB-4CD3-8C6F-8DF4DEA8654A}" type="pres">
      <dgm:prSet presAssocID="{334EBD62-8F3F-4FAC-85C5-7FD6C91970AA}" presName="textNode" presStyleLbl="node1" presStyleIdx="0" presStyleCnt="4" custScaleX="110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CE9B9-B982-4208-AC2E-A7B07D44E4CD}" type="pres">
      <dgm:prSet presAssocID="{DF325642-3B6E-4866-9848-9A5AF07BC90F}" presName="sibTrans" presStyleCnt="0"/>
      <dgm:spPr/>
    </dgm:pt>
    <dgm:pt modelId="{01FB21D4-BA08-48C4-9256-FAAA314B7156}" type="pres">
      <dgm:prSet presAssocID="{4804A2A6-C8D1-4208-9DDF-F21EC5410D46}" presName="textNode" presStyleLbl="node1" presStyleIdx="1" presStyleCnt="4" custScaleX="10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66873-E363-4B5C-A8AD-056A17E06DC3}" type="pres">
      <dgm:prSet presAssocID="{577AB303-DF83-4D9F-8FC3-38BAA8C261F7}" presName="sibTrans" presStyleCnt="0"/>
      <dgm:spPr/>
    </dgm:pt>
    <dgm:pt modelId="{95F6A89D-59DC-4FB8-8557-E025D8791900}" type="pres">
      <dgm:prSet presAssocID="{078BEE1B-3BA1-46A2-A351-4955E2C2ED53}" presName="textNode" presStyleLbl="node1" presStyleIdx="2" presStyleCnt="4" custScaleX="117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193FD-88D5-48D7-85E5-9D84DF631205}" type="pres">
      <dgm:prSet presAssocID="{87E315E4-564C-438C-B0CB-39E8B7D079C1}" presName="sibTrans" presStyleCnt="0"/>
      <dgm:spPr/>
    </dgm:pt>
    <dgm:pt modelId="{ED8A072A-C457-408F-BB1A-B405724FC66C}" type="pres">
      <dgm:prSet presAssocID="{8CA029EE-62A3-45C0-800B-09EDB64CF7E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88C73-A8B1-43BF-A96B-218036B89CE3}" type="presOf" srcId="{334EBD62-8F3F-4FAC-85C5-7FD6C91970AA}" destId="{F1CD401E-9DBB-4CD3-8C6F-8DF4DEA8654A}" srcOrd="0" destOrd="0" presId="urn:microsoft.com/office/officeart/2005/8/layout/hProcess9"/>
    <dgm:cxn modelId="{E7341C1B-3AD5-4CE5-AC15-55E85EB66289}" srcId="{8BCFCF0C-2BC7-4CF2-8C50-A60864E8EE97}" destId="{334EBD62-8F3F-4FAC-85C5-7FD6C91970AA}" srcOrd="0" destOrd="0" parTransId="{7E7CF141-BA7F-43B4-AC3E-42A8CB2998B1}" sibTransId="{DF325642-3B6E-4866-9848-9A5AF07BC90F}"/>
    <dgm:cxn modelId="{FEE90C94-FFDE-4AFA-9AB1-129FA09E17B7}" type="presOf" srcId="{8BCFCF0C-2BC7-4CF2-8C50-A60864E8EE97}" destId="{D8C9A8DA-4445-4A00-816B-56982927A80F}" srcOrd="0" destOrd="0" presId="urn:microsoft.com/office/officeart/2005/8/layout/hProcess9"/>
    <dgm:cxn modelId="{3156E304-B1BE-4946-B6A7-4F25AC57314E}" srcId="{8BCFCF0C-2BC7-4CF2-8C50-A60864E8EE97}" destId="{8CA029EE-62A3-45C0-800B-09EDB64CF7EA}" srcOrd="3" destOrd="0" parTransId="{1BEBE32C-F7A2-44FC-95DD-58627D647323}" sibTransId="{1F9F6DE7-D6CE-464E-9066-AC8D74382524}"/>
    <dgm:cxn modelId="{E600B6CB-2FC4-4E6B-94AD-68E04EADBCB9}" type="presOf" srcId="{078BEE1B-3BA1-46A2-A351-4955E2C2ED53}" destId="{95F6A89D-59DC-4FB8-8557-E025D8791900}" srcOrd="0" destOrd="0" presId="urn:microsoft.com/office/officeart/2005/8/layout/hProcess9"/>
    <dgm:cxn modelId="{270B4EBC-D631-4696-96EC-FAFF1E46FD23}" type="presOf" srcId="{8CA029EE-62A3-45C0-800B-09EDB64CF7EA}" destId="{ED8A072A-C457-408F-BB1A-B405724FC66C}" srcOrd="0" destOrd="0" presId="urn:microsoft.com/office/officeart/2005/8/layout/hProcess9"/>
    <dgm:cxn modelId="{105D3F51-F0B0-4812-8E58-5E37836D42CE}" srcId="{8BCFCF0C-2BC7-4CF2-8C50-A60864E8EE97}" destId="{078BEE1B-3BA1-46A2-A351-4955E2C2ED53}" srcOrd="2" destOrd="0" parTransId="{97DC009E-BFA4-4A9B-913A-15DB960127D4}" sibTransId="{87E315E4-564C-438C-B0CB-39E8B7D079C1}"/>
    <dgm:cxn modelId="{339B987B-1619-432D-B82C-BDD3C1F49007}" srcId="{8BCFCF0C-2BC7-4CF2-8C50-A60864E8EE97}" destId="{4804A2A6-C8D1-4208-9DDF-F21EC5410D46}" srcOrd="1" destOrd="0" parTransId="{BC8D4731-8B73-45E5-A836-936FCAEA66E4}" sibTransId="{577AB303-DF83-4D9F-8FC3-38BAA8C261F7}"/>
    <dgm:cxn modelId="{25E29C29-9345-4101-9F0D-5A5729E44680}" type="presOf" srcId="{4804A2A6-C8D1-4208-9DDF-F21EC5410D46}" destId="{01FB21D4-BA08-48C4-9256-FAAA314B7156}" srcOrd="0" destOrd="0" presId="urn:microsoft.com/office/officeart/2005/8/layout/hProcess9"/>
    <dgm:cxn modelId="{3DBA9F83-9D3D-4D33-B30F-38D5D56D1BAE}" type="presParOf" srcId="{D8C9A8DA-4445-4A00-816B-56982927A80F}" destId="{84E9F16D-6499-4CC2-8730-5D654AF8C04B}" srcOrd="0" destOrd="0" presId="urn:microsoft.com/office/officeart/2005/8/layout/hProcess9"/>
    <dgm:cxn modelId="{4AD0DA41-D241-4850-BC2F-2AB68943B0AF}" type="presParOf" srcId="{D8C9A8DA-4445-4A00-816B-56982927A80F}" destId="{F93E98EA-7F29-4E2A-8C33-1D4436212C55}" srcOrd="1" destOrd="0" presId="urn:microsoft.com/office/officeart/2005/8/layout/hProcess9"/>
    <dgm:cxn modelId="{FE4A9B8A-0439-404D-8E04-B0E51F0DEEDD}" type="presParOf" srcId="{F93E98EA-7F29-4E2A-8C33-1D4436212C55}" destId="{F1CD401E-9DBB-4CD3-8C6F-8DF4DEA8654A}" srcOrd="0" destOrd="0" presId="urn:microsoft.com/office/officeart/2005/8/layout/hProcess9"/>
    <dgm:cxn modelId="{F7514E8F-3199-487B-A139-F550EDA85149}" type="presParOf" srcId="{F93E98EA-7F29-4E2A-8C33-1D4436212C55}" destId="{4ABCE9B9-B982-4208-AC2E-A7B07D44E4CD}" srcOrd="1" destOrd="0" presId="urn:microsoft.com/office/officeart/2005/8/layout/hProcess9"/>
    <dgm:cxn modelId="{95DAEABA-D2C2-43E1-8368-99E4E9D52F44}" type="presParOf" srcId="{F93E98EA-7F29-4E2A-8C33-1D4436212C55}" destId="{01FB21D4-BA08-48C4-9256-FAAA314B7156}" srcOrd="2" destOrd="0" presId="urn:microsoft.com/office/officeart/2005/8/layout/hProcess9"/>
    <dgm:cxn modelId="{C72E717D-2D5C-49E9-8356-CD7DDD8FCEB9}" type="presParOf" srcId="{F93E98EA-7F29-4E2A-8C33-1D4436212C55}" destId="{95266873-E363-4B5C-A8AD-056A17E06DC3}" srcOrd="3" destOrd="0" presId="urn:microsoft.com/office/officeart/2005/8/layout/hProcess9"/>
    <dgm:cxn modelId="{C7C27715-C828-4F7A-ABE5-E235B513F83E}" type="presParOf" srcId="{F93E98EA-7F29-4E2A-8C33-1D4436212C55}" destId="{95F6A89D-59DC-4FB8-8557-E025D8791900}" srcOrd="4" destOrd="0" presId="urn:microsoft.com/office/officeart/2005/8/layout/hProcess9"/>
    <dgm:cxn modelId="{A7DD7640-594A-4A34-B76C-187392F2A990}" type="presParOf" srcId="{F93E98EA-7F29-4E2A-8C33-1D4436212C55}" destId="{3F4193FD-88D5-48D7-85E5-9D84DF631205}" srcOrd="5" destOrd="0" presId="urn:microsoft.com/office/officeart/2005/8/layout/hProcess9"/>
    <dgm:cxn modelId="{4EF579C0-51FF-4786-9DBE-75B304A19D33}" type="presParOf" srcId="{F93E98EA-7F29-4E2A-8C33-1D4436212C55}" destId="{ED8A072A-C457-408F-BB1A-B405724FC66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9F16D-6499-4CC2-8730-5D654AF8C04B}">
      <dsp:nvSpPr>
        <dsp:cNvPr id="0" name=""/>
        <dsp:cNvSpPr/>
      </dsp:nvSpPr>
      <dsp:spPr>
        <a:xfrm>
          <a:off x="1306568" y="0"/>
          <a:ext cx="7403890" cy="55543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D401E-9DBB-4CD3-8C6F-8DF4DEA8654A}">
      <dsp:nvSpPr>
        <dsp:cNvPr id="0" name=""/>
        <dsp:cNvSpPr/>
      </dsp:nvSpPr>
      <dsp:spPr>
        <a:xfrm>
          <a:off x="1351" y="1666297"/>
          <a:ext cx="1992465" cy="222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STAKEHOLDER DISCOVERY </a:t>
          </a:r>
          <a:r>
            <a:rPr lang="en-US" sz="1900" kern="1200" dirty="0"/>
            <a:t>- identify topics/needs for use across countries and regions</a:t>
          </a:r>
        </a:p>
      </dsp:txBody>
      <dsp:txXfrm>
        <a:off x="98615" y="1763561"/>
        <a:ext cx="1797937" cy="2027202"/>
      </dsp:txXfrm>
    </dsp:sp>
    <dsp:sp modelId="{01FB21D4-BA08-48C4-9256-FAAA314B7156}">
      <dsp:nvSpPr>
        <dsp:cNvPr id="0" name=""/>
        <dsp:cNvSpPr/>
      </dsp:nvSpPr>
      <dsp:spPr>
        <a:xfrm>
          <a:off x="2294088" y="1666297"/>
          <a:ext cx="1903896" cy="222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/>
            <a:t>CONTENT CREATION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900" kern="1200" dirty="0"/>
            <a:t>- 10-20 animations developed from scientific data with expert input </a:t>
          </a:r>
        </a:p>
      </dsp:txBody>
      <dsp:txXfrm>
        <a:off x="2387029" y="1759238"/>
        <a:ext cx="1718014" cy="2035848"/>
      </dsp:txXfrm>
    </dsp:sp>
    <dsp:sp modelId="{95F6A89D-59DC-4FB8-8557-E025D8791900}">
      <dsp:nvSpPr>
        <dsp:cNvPr id="0" name=""/>
        <dsp:cNvSpPr/>
      </dsp:nvSpPr>
      <dsp:spPr>
        <a:xfrm>
          <a:off x="4498258" y="1666297"/>
          <a:ext cx="2108940" cy="222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ADOPTION</a:t>
          </a:r>
          <a:r>
            <a:rPr lang="en-US" sz="2200" kern="1200" baseline="0" dirty="0" smtClean="0"/>
            <a:t> AT SCALE</a:t>
          </a:r>
          <a:r>
            <a:rPr lang="en-US" sz="2000" kern="1200" dirty="0" smtClean="0"/>
            <a:t> </a:t>
          </a:r>
          <a:r>
            <a:rPr lang="en-US" sz="2000" kern="1200" dirty="0"/>
            <a:t>- developed using best practices for animation dissemination and deployment </a:t>
          </a:r>
        </a:p>
      </dsp:txBody>
      <dsp:txXfrm>
        <a:off x="4601208" y="1769247"/>
        <a:ext cx="1903040" cy="2015830"/>
      </dsp:txXfrm>
    </dsp:sp>
    <dsp:sp modelId="{ED8A072A-C457-408F-BB1A-B405724FC66C}">
      <dsp:nvSpPr>
        <dsp:cNvPr id="0" name=""/>
        <dsp:cNvSpPr/>
      </dsp:nvSpPr>
      <dsp:spPr>
        <a:xfrm>
          <a:off x="6907472" y="1666297"/>
          <a:ext cx="1801635" cy="222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IMPACT – </a:t>
          </a:r>
          <a:r>
            <a:rPr lang="en-US" sz="1900" kern="1200" dirty="0"/>
            <a:t>measure and document impact  </a:t>
          </a:r>
        </a:p>
      </dsp:txBody>
      <dsp:txXfrm>
        <a:off x="6995421" y="1754246"/>
        <a:ext cx="1625737" cy="2045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7/15/20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7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3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25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758" y="6611159"/>
            <a:ext cx="7226024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2856" y="5723098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5175081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1842" y="3829050"/>
            <a:ext cx="7089775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GOES HERE AND HERE</a:t>
            </a:r>
          </a:p>
        </p:txBody>
      </p:sp>
    </p:spTree>
    <p:extLst>
      <p:ext uri="{BB962C8B-B14F-4D97-AF65-F5344CB8AC3E}">
        <p14:creationId xmlns:p14="http://schemas.microsoft.com/office/powerpoint/2010/main" val="209962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903413"/>
            <a:ext cx="81534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862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699709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394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47745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8" Type="http://schemas.openxmlformats.org/officeDocument/2006/relationships/image" Target="../media/image2.emf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Relationship Id="rId3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102420"/>
            <a:ext cx="9144000" cy="846688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horizontal RGB 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5" name="Picture 4" descr="Horizontal_RGB_600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7" r:id="rId5"/>
    <p:sldLayoutId id="214748369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orizont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641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472786" y="5256486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8" y="1580049"/>
            <a:ext cx="4945209" cy="2302837"/>
          </a:xfrm>
          <a:prstGeom prst="rect">
            <a:avLst/>
          </a:prstGeom>
        </p:spPr>
      </p:pic>
      <p:pic>
        <p:nvPicPr>
          <p:cNvPr id="9" name="Picture 8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awbo-animations.org" TargetMode="External"/><Relationship Id="rId4" Type="http://schemas.openxmlformats.org/officeDocument/2006/relationships/hyperlink" Target="https://sawbo-animations.org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rCxQk_Tgx90&amp;feature=emb_logo" TargetMode="External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SAWBOsm/featured" TargetMode="External"/><Relationship Id="rId4" Type="http://schemas.openxmlformats.org/officeDocument/2006/relationships/hyperlink" Target="https://us9.list-manage.com/subscribe?u=a2b1b23a8f7e117aa0402399c&amp;id=db48673afe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awbo-animation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30911" y="1126836"/>
            <a:ext cx="8645804" cy="3538153"/>
          </a:xfrm>
        </p:spPr>
        <p:txBody>
          <a:bodyPr/>
          <a:lstStyle/>
          <a:p>
            <a:endParaRPr lang="en-US" sz="1800" dirty="0">
              <a:solidFill>
                <a:srgbClr val="4799B5"/>
              </a:solidFill>
            </a:endParaRPr>
          </a:p>
          <a:p>
            <a:r>
              <a:rPr lang="en-US" sz="1800" dirty="0">
                <a:solidFill>
                  <a:srgbClr val="4799B5"/>
                </a:solidFill>
              </a:rPr>
              <a:t>SCIENTIFIC ANIMATIONS WITHOUT BORDERS (SAWBO) PRESENTS</a:t>
            </a:r>
          </a:p>
          <a:p>
            <a:endParaRPr lang="en-US" sz="1800" dirty="0">
              <a:solidFill>
                <a:srgbClr val="4799B5"/>
              </a:solidFill>
            </a:endParaRPr>
          </a:p>
          <a:p>
            <a:r>
              <a:rPr lang="en-US" sz="3200" b="1" dirty="0">
                <a:solidFill>
                  <a:srgbClr val="4799B5"/>
                </a:solidFill>
              </a:rPr>
              <a:t>FEED THE FUTURE SAWBO </a:t>
            </a:r>
            <a:r>
              <a:rPr lang="en-US" sz="3200" b="1" i="1" dirty="0">
                <a:solidFill>
                  <a:srgbClr val="4799B5"/>
                </a:solidFill>
              </a:rPr>
              <a:t>RAPID</a:t>
            </a:r>
            <a:r>
              <a:rPr lang="en-US" sz="3200" b="1" dirty="0">
                <a:solidFill>
                  <a:srgbClr val="4799B5"/>
                </a:solidFill>
              </a:rPr>
              <a:t> </a:t>
            </a:r>
          </a:p>
          <a:p>
            <a:endParaRPr lang="en-US" sz="1800" dirty="0">
              <a:solidFill>
                <a:srgbClr val="4799B5"/>
              </a:solidFill>
            </a:endParaRPr>
          </a:p>
          <a:p>
            <a:r>
              <a:rPr lang="en-US" sz="1800" b="1" i="1" dirty="0">
                <a:solidFill>
                  <a:srgbClr val="4799B5"/>
                </a:solidFill>
              </a:rPr>
              <a:t>RESPONSIVE ADAPTIVE PARTICIPATORY INFORMATION DISSEMINATION </a:t>
            </a:r>
            <a:r>
              <a:rPr lang="en-US" sz="1800" dirty="0">
                <a:solidFill>
                  <a:srgbClr val="4799B5"/>
                </a:solidFill>
              </a:rPr>
              <a:t>SCALING</a:t>
            </a:r>
            <a:r>
              <a:rPr lang="en-US" sz="1800" i="1" dirty="0">
                <a:solidFill>
                  <a:srgbClr val="4799B5"/>
                </a:solidFill>
              </a:rPr>
              <a:t> </a:t>
            </a:r>
            <a:r>
              <a:rPr lang="en-US" sz="1800">
                <a:solidFill>
                  <a:srgbClr val="4799B5"/>
                </a:solidFill>
              </a:rPr>
              <a:t>PROGRAM ASSOCIATE </a:t>
            </a:r>
            <a:r>
              <a:rPr lang="en-US" sz="1800" dirty="0">
                <a:solidFill>
                  <a:srgbClr val="4799B5"/>
                </a:solidFill>
              </a:rPr>
              <a:t>AWARD</a:t>
            </a:r>
          </a:p>
          <a:p>
            <a:pPr algn="r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EFC143-290D-4647-99E2-11B6B584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F9DD38-D9A8-6B4E-9372-FCF70AA9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195222"/>
            <a:ext cx="8229600" cy="597049"/>
          </a:xfrm>
        </p:spPr>
        <p:txBody>
          <a:bodyPr/>
          <a:lstStyle/>
          <a:p>
            <a:r>
              <a:rPr lang="en-US" dirty="0"/>
              <a:t>animations in progress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6483" y="2069059"/>
            <a:ext cx="8741262" cy="3637601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rgbClr val="D37D28"/>
                </a:solidFill>
              </a:rPr>
              <a:t>Post Harvest Loss Prevention 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PICS bag storage of grains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Safe storage of sweet potatoes</a:t>
            </a: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2100" b="1" dirty="0" smtClean="0">
                <a:solidFill>
                  <a:srgbClr val="D37D28"/>
                </a:solidFill>
              </a:rPr>
              <a:t>Marketplace Safety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How to remain safe while accessing markets – both to sell and buy (2 animations)</a:t>
            </a:r>
            <a:endParaRPr lang="en-US" dirty="0">
              <a:solidFill>
                <a:srgbClr val="000000"/>
              </a:solidFill>
            </a:endParaRP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Policies and practices to establish a safe market environment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1612D5-EF39-D74E-81B7-FBC1F665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BC565E-00A7-C241-B49F-F797DDD2B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95580"/>
            <a:ext cx="9144000" cy="597049"/>
          </a:xfrm>
        </p:spPr>
        <p:txBody>
          <a:bodyPr/>
          <a:lstStyle/>
          <a:p>
            <a:r>
              <a:rPr lang="en-US" dirty="0"/>
              <a:t>translations INTO LOCAL Languages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1493" y="2171541"/>
            <a:ext cx="8101013" cy="3391477"/>
          </a:xfrm>
        </p:spPr>
        <p:txBody>
          <a:bodyPr/>
          <a:lstStyle/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/>
              <a:t>USAID missions identify volunteer translators and forward this contact info to </a:t>
            </a:r>
            <a:r>
              <a:rPr lang="en-US" dirty="0" err="1"/>
              <a:t>Contact@sawbo-animations.org</a:t>
            </a:r>
            <a:r>
              <a:rPr lang="en-US" dirty="0"/>
              <a:t> at </a:t>
            </a:r>
            <a:r>
              <a:rPr lang="en-US" dirty="0" smtClean="0"/>
              <a:t>SAWBO</a:t>
            </a:r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Volunteer </a:t>
            </a:r>
            <a:r>
              <a:rPr lang="en-US" dirty="0"/>
              <a:t>translators </a:t>
            </a:r>
            <a:r>
              <a:rPr lang="en-US" dirty="0" smtClean="0"/>
              <a:t>will receive </a:t>
            </a:r>
            <a:r>
              <a:rPr lang="en-US" dirty="0"/>
              <a:t>instructions and </a:t>
            </a:r>
            <a:r>
              <a:rPr lang="en-US" dirty="0" smtClean="0"/>
              <a:t>forms from SAWBO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/>
              <a:t>Script is translated and audio is recorded by translator at home</a:t>
            </a:r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Scripts and recordings </a:t>
            </a:r>
            <a:r>
              <a:rPr lang="en-US" dirty="0"/>
              <a:t>are returned to SAWBO </a:t>
            </a:r>
            <a:r>
              <a:rPr lang="en-US" i="1" dirty="0"/>
              <a:t>RAPID </a:t>
            </a:r>
            <a:r>
              <a:rPr lang="en-US" dirty="0"/>
              <a:t>for </a:t>
            </a:r>
            <a:r>
              <a:rPr lang="en-US" dirty="0" smtClean="0"/>
              <a:t>production</a:t>
            </a:r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Translated </a:t>
            </a:r>
            <a:r>
              <a:rPr lang="en-US" dirty="0"/>
              <a:t>animation will be posted online and link emailed to mission (1-2 weeks</a:t>
            </a:r>
            <a:r>
              <a:rPr lang="en-US" dirty="0" smtClean="0"/>
              <a:t>) after completed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Missions </a:t>
            </a:r>
            <a:r>
              <a:rPr lang="en-US" dirty="0"/>
              <a:t>interested in localized translations can receive upward of 5 language variants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1612D5-EF39-D74E-81B7-FBC1F665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B34FD4-87AA-A04C-83F7-10408486B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93368"/>
            <a:ext cx="8977745" cy="594867"/>
          </a:xfrm>
        </p:spPr>
        <p:txBody>
          <a:bodyPr/>
          <a:lstStyle/>
          <a:p>
            <a:r>
              <a:rPr lang="en-US" sz="2000" b="1" dirty="0" smtClean="0"/>
              <a:t>Here is where you and YOUR partners can start tomorrow</a:t>
            </a:r>
            <a:endParaRPr lang="en-US" sz="2000" b="1" strike="sngStrik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623" y="1746344"/>
            <a:ext cx="8010053" cy="3727222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rgbClr val="D37D28"/>
                </a:solidFill>
              </a:rPr>
              <a:t>Animations</a:t>
            </a:r>
          </a:p>
          <a:p>
            <a:pPr>
              <a:spcBef>
                <a:spcPts val="600"/>
              </a:spcBef>
            </a:pPr>
            <a:r>
              <a:rPr lang="en-US" dirty="0"/>
              <a:t>Storage grain </a:t>
            </a:r>
            <a:r>
              <a:rPr lang="en-US" dirty="0" smtClean="0"/>
              <a:t>– consumption </a:t>
            </a:r>
            <a:r>
              <a:rPr lang="en-US" dirty="0"/>
              <a:t>or as seed – has been identified as a critical </a:t>
            </a:r>
            <a:r>
              <a:rPr lang="en-US" dirty="0" smtClean="0"/>
              <a:t>need (based on stakeholder feedback)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Jerricans</a:t>
            </a:r>
            <a:r>
              <a:rPr lang="en-US" dirty="0"/>
              <a:t> have been proven as an effective, low-cost means to store grain and beans</a:t>
            </a:r>
            <a:r>
              <a:rPr lang="en-US" dirty="0" smtClean="0"/>
              <a:t>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</a:pPr>
            <a:r>
              <a:rPr lang="en-US" dirty="0" smtClean="0"/>
              <a:t>Hermetic </a:t>
            </a:r>
            <a:r>
              <a:rPr lang="en-US" dirty="0"/>
              <a:t>storage using </a:t>
            </a:r>
            <a:r>
              <a:rPr lang="en-US" dirty="0" err="1"/>
              <a:t>jerricans</a:t>
            </a:r>
            <a:r>
              <a:rPr lang="en-US" dirty="0"/>
              <a:t> animation                                           contact us at </a:t>
            </a:r>
            <a:r>
              <a:rPr lang="en-US" dirty="0">
                <a:hlinkClick r:id="rId3"/>
              </a:rPr>
              <a:t>Contact@sawbo-animations.org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SAWBO online library for other topic areas                                 </a:t>
            </a:r>
            <a:r>
              <a:rPr lang="en-US" dirty="0">
                <a:hlinkClick r:id="rId4"/>
              </a:rPr>
              <a:t>https://sawbo-animations.org/</a:t>
            </a:r>
            <a:r>
              <a:rPr lang="en-US" dirty="0"/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2100" b="1" dirty="0">
                <a:solidFill>
                  <a:srgbClr val="D37D28"/>
                </a:solidFill>
              </a:rPr>
              <a:t>Deployment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</a:pPr>
            <a:r>
              <a:rPr lang="en-US" dirty="0"/>
              <a:t>Strategize with Missions on deployment pathways and approaches, i.e., Fall Armyworm Bangladesh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1612D5-EF39-D74E-81B7-FBC1F6655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2AB5B8-EF63-8A4D-8CCA-386824542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2146422"/>
            <a:ext cx="8101013" cy="3291840"/>
          </a:xfrm>
        </p:spPr>
        <p:txBody>
          <a:bodyPr/>
          <a:lstStyle/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Stakeholder discovery process - Mission as a stakeholder and assist SAWBO </a:t>
            </a:r>
            <a:r>
              <a:rPr lang="en-US" i="1" dirty="0">
                <a:solidFill>
                  <a:srgbClr val="000000"/>
                </a:solidFill>
              </a:rPr>
              <a:t>RAPID</a:t>
            </a:r>
            <a:r>
              <a:rPr lang="en-US" dirty="0">
                <a:solidFill>
                  <a:srgbClr val="000000"/>
                </a:solidFill>
              </a:rPr>
              <a:t> to identify other stakeholders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Content creation engagement</a:t>
            </a:r>
            <a:endParaRPr lang="en-US" strike="sngStrike" dirty="0">
              <a:solidFill>
                <a:srgbClr val="000000"/>
              </a:solidFill>
            </a:endParaRP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Scaling deployment pathways and best practices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Existing content for scaling in country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Online training sessions for partner groups on accessing and using content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SAWBO </a:t>
            </a:r>
            <a:r>
              <a:rPr lang="en-US" i="1" dirty="0">
                <a:solidFill>
                  <a:srgbClr val="000000"/>
                </a:solidFill>
              </a:rPr>
              <a:t>RAPID</a:t>
            </a:r>
            <a:r>
              <a:rPr lang="en-US" dirty="0">
                <a:solidFill>
                  <a:srgbClr val="000000"/>
                </a:solidFill>
              </a:rPr>
              <a:t> can launch and assist in social media campaigns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194449"/>
            <a:ext cx="8229600" cy="597049"/>
          </a:xfrm>
        </p:spPr>
        <p:txBody>
          <a:bodyPr/>
          <a:lstStyle/>
          <a:p>
            <a:r>
              <a:rPr lang="en-US" dirty="0"/>
              <a:t>Engaging 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25EF4D1-D443-3D4C-A6F8-E9AB6426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814B45-DE4F-1247-9078-E5E08AC3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A54EE5-2DE0-1A47-84CA-AE5FB4DB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E185E8-F296-A24C-924A-CD4B6D304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580750-C106-904E-AA24-14886519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="" xmlns:a16="http://schemas.microsoft.com/office/drawing/2014/main" id="{3566C6FE-854E-6A4D-AA06-80D1D68C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6441"/>
            <a:ext cx="9144000" cy="1028820"/>
          </a:xfrm>
        </p:spPr>
        <p:txBody>
          <a:bodyPr/>
          <a:lstStyle/>
          <a:p>
            <a:r>
              <a:rPr lang="en-US" dirty="0"/>
              <a:t>Postharvest Loss: Hermetic Sealing with Locally Available Containers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0CA987E6-178F-5146-9D99-53AF1DDA1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542" y="4632022"/>
            <a:ext cx="4368800" cy="1180681"/>
          </a:xfrm>
        </p:spPr>
        <p:txBody>
          <a:bodyPr/>
          <a:lstStyle/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hlinkClick r:id="rId4"/>
              </a:rPr>
              <a:t>https://www.youtube.com/watch?v=rCxQk_Tgx90&amp;feature=emb_logo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055E44-1ED6-BB44-B40A-AF7397394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5" y="2701313"/>
            <a:ext cx="3984615" cy="2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041" y="1156441"/>
            <a:ext cx="8229600" cy="1044318"/>
          </a:xfrm>
        </p:spPr>
        <p:txBody>
          <a:bodyPr/>
          <a:lstStyle/>
          <a:p>
            <a:r>
              <a:rPr lang="en-US" dirty="0"/>
              <a:t>Scientific animations without borders (SAWBO)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3805" y="2233865"/>
            <a:ext cx="8810195" cy="3609057"/>
          </a:xfrm>
        </p:spPr>
        <p:txBody>
          <a:bodyPr/>
          <a:lstStyle/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10+ years, currently based at Michigan State University</a:t>
            </a:r>
          </a:p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Animations are an effective cross-cultural educational tool – focus on the essential concepts</a:t>
            </a:r>
          </a:p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Targeted </a:t>
            </a:r>
            <a:r>
              <a:rPr lang="en-US" dirty="0">
                <a:solidFill>
                  <a:srgbClr val="000000"/>
                </a:solidFill>
              </a:rPr>
              <a:t>to low literate learners</a:t>
            </a:r>
          </a:p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Co-creation process - scientifically valid concepts placed in animated format, 2-4 minutes, translated into numerous languages, made available for others to scale</a:t>
            </a:r>
          </a:p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90+ topics, 145+ languages</a:t>
            </a:r>
          </a:p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Topics from agriculture to healthcare to women’s empowerment</a:t>
            </a:r>
          </a:p>
          <a:p>
            <a:pPr marL="225425" indent="-225425">
              <a:lnSpc>
                <a:spcPts val="22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Co-brand with local partners to achieve local impact</a:t>
            </a:r>
          </a:p>
          <a:p>
            <a:pPr marL="225425" indent="-225425">
              <a:lnSpc>
                <a:spcPts val="2200"/>
              </a:lnSpc>
              <a:spcBef>
                <a:spcPts val="1800"/>
              </a:spcBef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580750-C106-904E-AA24-14886519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580750-C106-904E-AA24-14886519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="" xmlns:a16="http://schemas.microsoft.com/office/drawing/2014/main" id="{5E69F5DF-B0DE-3343-BAFF-5339F805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41" y="1156441"/>
            <a:ext cx="8229600" cy="597049"/>
          </a:xfrm>
        </p:spPr>
        <p:txBody>
          <a:bodyPr/>
          <a:lstStyle/>
          <a:p>
            <a:r>
              <a:rPr lang="en-US" dirty="0"/>
              <a:t>Animations = results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6A8D1516-9693-BE4E-9BC8-5D779CBBA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390" y="2415718"/>
            <a:ext cx="8513634" cy="209428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Content accepted across cultures</a:t>
            </a:r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Validated teaching tool with high adoption rate (89%)</a:t>
            </a:r>
            <a:endParaRPr lang="en-US" strike="sngStrike" dirty="0">
              <a:solidFill>
                <a:srgbClr val="000000"/>
              </a:solidFill>
            </a:endParaRPr>
          </a:p>
          <a:p>
            <a:pPr marL="225425" indent="-225425">
              <a:lnSpc>
                <a:spcPts val="24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Scaling flexibility (Missions, TV stations, GCIAR centers, government agencies, individuals - WhatsApp networks)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8FD4071-6D3D-4149-94D3-1BCC4667DF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617" y="1913124"/>
            <a:ext cx="8153400" cy="489113"/>
          </a:xfrm>
        </p:spPr>
        <p:txBody>
          <a:bodyPr/>
          <a:lstStyle/>
          <a:p>
            <a:r>
              <a:rPr lang="en-US" dirty="0"/>
              <a:t>Over 30+ peer-reviewed publications and book chapters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580750-C106-904E-AA24-14886519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B19B7D3A-E168-014C-A990-13A572881F88}"/>
              </a:ext>
            </a:extLst>
          </p:cNvPr>
          <p:cNvSpPr txBox="1">
            <a:spLocks/>
          </p:cNvSpPr>
          <p:nvPr/>
        </p:nvSpPr>
        <p:spPr>
          <a:xfrm>
            <a:off x="247973" y="1190491"/>
            <a:ext cx="8896027" cy="4524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100" b="1" kern="1200" baseline="0">
                <a:solidFill>
                  <a:srgbClr val="D37D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/>
              <a:t>44+ MILLION VIEWERS</a:t>
            </a:r>
            <a:endParaRPr lang="en-US" sz="3200" b="0" strike="sngStrike" dirty="0"/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02813717-C95B-894E-A4BA-B5E67FF6B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7" y="1844406"/>
            <a:ext cx="8101013" cy="329184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rgbClr val="D37D28"/>
                </a:solidFill>
              </a:rPr>
              <a:t>Collaborators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TV stations in West and East Africa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Government and inter-government agencies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Small, medium and large NGOS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Missions engaging local partners (e.g., local government, NGOs, and GCIAR Centers) </a:t>
            </a:r>
            <a:endParaRPr lang="en-US" dirty="0" smtClean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 smtClean="0"/>
              <a:t>Animations </a:t>
            </a:r>
            <a:r>
              <a:rPr lang="en-US" dirty="0"/>
              <a:t>are available in the public domain, forever; this becomes a very efficient, sustainable source of good </a:t>
            </a:r>
            <a:r>
              <a:rPr lang="en-US" dirty="0" smtClean="0"/>
              <a:t>agricultural </a:t>
            </a:r>
            <a:r>
              <a:rPr lang="en-US" dirty="0"/>
              <a:t>practice </a:t>
            </a:r>
            <a:r>
              <a:rPr lang="en-US" dirty="0" smtClean="0"/>
              <a:t>information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SAWBO resources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Library of downloadable animated content - </a:t>
            </a:r>
            <a:r>
              <a:rPr lang="en-US" dirty="0">
                <a:hlinkClick r:id="rId2"/>
              </a:rPr>
              <a:t>https://sawbo-animations.org/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YouTube library - </a:t>
            </a:r>
            <a:r>
              <a:rPr lang="en-US" dirty="0">
                <a:hlinkClick r:id="rId3"/>
              </a:rPr>
              <a:t>https://www.youtube.com/user/SAWBOsm/featured</a:t>
            </a:r>
            <a:r>
              <a:rPr lang="en-US" dirty="0"/>
              <a:t>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Deployer App for smartphone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Sign up for e-newsletter - </a:t>
            </a:r>
            <a:r>
              <a:rPr lang="en-US" dirty="0">
                <a:hlinkClick r:id="rId4"/>
              </a:rPr>
              <a:t>https://us9.list-manage.com/subscribe?u=a2b1b23a8f7e117aa0402399c&amp;id=db48673afe</a:t>
            </a:r>
            <a:endParaRPr lang="en-US" dirty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Online materials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C4B321-EB79-8545-94E3-9636D3240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SAWBO </a:t>
            </a:r>
            <a:r>
              <a:rPr lang="en-US" i="1" dirty="0"/>
              <a:t>RAPID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4634" y="1978040"/>
            <a:ext cx="8412390" cy="3291840"/>
          </a:xfrm>
        </p:spPr>
        <p:txBody>
          <a:bodyPr/>
          <a:lstStyle/>
          <a:p>
            <a:pPr marL="225425" indent="-225425">
              <a:lnSpc>
                <a:spcPts val="20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1.6 Million USAID Washington funded program</a:t>
            </a:r>
          </a:p>
          <a:p>
            <a:pPr marL="225425" indent="-225425">
              <a:lnSpc>
                <a:spcPts val="2000"/>
              </a:lnSpc>
              <a:spcBef>
                <a:spcPts val="1800"/>
              </a:spcBef>
            </a:pPr>
            <a:r>
              <a:rPr lang="en-US" dirty="0" smtClean="0"/>
              <a:t>Educational </a:t>
            </a:r>
            <a:r>
              <a:rPr lang="en-US" dirty="0"/>
              <a:t>content that addresses the secondary impacts of the </a:t>
            </a:r>
            <a:r>
              <a:rPr lang="en-US" dirty="0" smtClean="0"/>
              <a:t>COVID-19 </a:t>
            </a:r>
            <a:r>
              <a:rPr lang="en-US" dirty="0"/>
              <a:t>pandemic, especially economic </a:t>
            </a:r>
            <a:r>
              <a:rPr lang="en-US" dirty="0" smtClean="0"/>
              <a:t>consequences</a:t>
            </a:r>
          </a:p>
          <a:p>
            <a:pPr marL="225425" indent="-225425">
              <a:lnSpc>
                <a:spcPts val="2000"/>
              </a:lnSpc>
              <a:spcBef>
                <a:spcPts val="1800"/>
              </a:spcBef>
            </a:pPr>
            <a:r>
              <a:rPr lang="en-US" dirty="0"/>
              <a:t>Our initial </a:t>
            </a:r>
            <a:r>
              <a:rPr lang="en-US" dirty="0" smtClean="0"/>
              <a:t>research/feedback </a:t>
            </a:r>
            <a:r>
              <a:rPr lang="en-US" dirty="0"/>
              <a:t>for Africa, Asia and LAC </a:t>
            </a:r>
            <a:r>
              <a:rPr lang="en-US" dirty="0" smtClean="0"/>
              <a:t>shows </a:t>
            </a:r>
            <a:r>
              <a:rPr lang="en-US" dirty="0"/>
              <a:t>significant </a:t>
            </a:r>
            <a:r>
              <a:rPr lang="en-US" dirty="0" smtClean="0"/>
              <a:t>need for information on (1) prevention of PHL and safe food storage and (2) the </a:t>
            </a:r>
            <a:r>
              <a:rPr lang="en-US" dirty="0"/>
              <a:t>need for safe market access to allow producers to sell and households to buy essential food and </a:t>
            </a:r>
            <a:r>
              <a:rPr lang="en-US" dirty="0" smtClean="0"/>
              <a:t>goods</a:t>
            </a:r>
          </a:p>
          <a:p>
            <a:pPr marL="225425" indent="-225425">
              <a:lnSpc>
                <a:spcPts val="2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Focused </a:t>
            </a:r>
            <a:r>
              <a:rPr lang="en-US" dirty="0">
                <a:solidFill>
                  <a:srgbClr val="000000"/>
                </a:solidFill>
              </a:rPr>
              <a:t>on and co-designed for local COVID-19 related stress points</a:t>
            </a:r>
          </a:p>
          <a:p>
            <a:pPr marL="225425" indent="-225425">
              <a:lnSpc>
                <a:spcPts val="20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Targeted to low literate learners</a:t>
            </a:r>
          </a:p>
          <a:p>
            <a:pPr marL="225425" indent="-225425">
              <a:lnSpc>
                <a:spcPts val="2000"/>
              </a:lnSpc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Adaptable to many languages and cultures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F750D44-5E48-0740-B76E-AFE722A4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SAWBO </a:t>
            </a:r>
            <a:r>
              <a:rPr lang="en-US" i="1" dirty="0"/>
              <a:t>RAPID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we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F750D44-5E48-0740-B76E-AFE722A4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6C00A96A-967B-43B2-B419-039916F6F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944095"/>
              </p:ext>
            </p:extLst>
          </p:nvPr>
        </p:nvGraphicFramePr>
        <p:xfrm>
          <a:off x="166255" y="1156441"/>
          <a:ext cx="8710459" cy="555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817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70629"/>
            <a:ext cx="9144000" cy="597049"/>
          </a:xfrm>
        </p:spPr>
        <p:txBody>
          <a:bodyPr/>
          <a:lstStyle/>
          <a:p>
            <a:r>
              <a:rPr lang="en-US" dirty="0"/>
              <a:t>Content DEVELOPMENT</a:t>
            </a:r>
            <a:endParaRPr lang="en-US" strike="sngStrik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3880" y="3623881"/>
            <a:ext cx="8101013" cy="3291840"/>
          </a:xfrm>
        </p:spPr>
        <p:txBody>
          <a:bodyPr/>
          <a:lstStyle/>
          <a:p>
            <a:pPr marL="225425" indent="-225425">
              <a:lnSpc>
                <a:spcPts val="1800"/>
              </a:lnSpc>
              <a:spcBef>
                <a:spcPts val="1800"/>
              </a:spcBef>
            </a:pPr>
            <a:r>
              <a:rPr lang="en-US" dirty="0" smtClean="0"/>
              <a:t>Review </a:t>
            </a:r>
            <a:r>
              <a:rPr lang="en-US" dirty="0"/>
              <a:t>data and draft key messages aimed at behavior change </a:t>
            </a:r>
            <a:endParaRPr lang="en-US" dirty="0" smtClean="0"/>
          </a:p>
          <a:p>
            <a:pPr marL="225425" indent="-225425">
              <a:lnSpc>
                <a:spcPts val="1800"/>
              </a:lnSpc>
              <a:spcBef>
                <a:spcPts val="1800"/>
              </a:spcBef>
            </a:pPr>
            <a:r>
              <a:rPr lang="en-US" dirty="0" smtClean="0"/>
              <a:t>Will </a:t>
            </a:r>
            <a:r>
              <a:rPr lang="en-US" dirty="0"/>
              <a:t>share with Missions provide input (can range from a short survey to a detailed call) </a:t>
            </a:r>
          </a:p>
          <a:p>
            <a:pPr marL="225425" indent="-225425">
              <a:lnSpc>
                <a:spcPts val="1800"/>
              </a:lnSpc>
              <a:spcBef>
                <a:spcPts val="1800"/>
              </a:spcBef>
            </a:pPr>
            <a:r>
              <a:rPr lang="en-US" dirty="0"/>
              <a:t>Dynamic process </a:t>
            </a:r>
            <a:r>
              <a:rPr lang="en-US" dirty="0" smtClean="0"/>
              <a:t>10 weeks start </a:t>
            </a:r>
            <a:r>
              <a:rPr lang="en-US" dirty="0"/>
              <a:t>to finish per </a:t>
            </a:r>
            <a:r>
              <a:rPr lang="en-US" dirty="0" smtClean="0"/>
              <a:t>animation – multiple animations at once – 5 design teams working concurrently</a:t>
            </a:r>
          </a:p>
          <a:p>
            <a:pPr marL="225425" indent="-225425">
              <a:lnSpc>
                <a:spcPts val="1800"/>
              </a:lnSpc>
              <a:spcBef>
                <a:spcPts val="1800"/>
              </a:spcBef>
            </a:pPr>
            <a:r>
              <a:rPr lang="en-US" dirty="0" smtClean="0"/>
              <a:t>One product available to scale right now and </a:t>
            </a:r>
            <a:r>
              <a:rPr lang="en-US" dirty="0" smtClean="0"/>
              <a:t>four </a:t>
            </a:r>
            <a:r>
              <a:rPr lang="en-US" dirty="0" smtClean="0"/>
              <a:t>currently under 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7687" y="3166946"/>
            <a:ext cx="8153400" cy="452437"/>
          </a:xfrm>
        </p:spPr>
        <p:txBody>
          <a:bodyPr/>
          <a:lstStyle/>
          <a:p>
            <a:r>
              <a:rPr lang="en-US" dirty="0"/>
              <a:t>Content creation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671D7-8499-3642-BA65-7EBC4007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74" y="5983448"/>
            <a:ext cx="2104671" cy="701557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547687" y="2179820"/>
            <a:ext cx="8101013" cy="117286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dirty="0"/>
              <a:t>In-depth interviews with stakeholders in target countries to understand emerging needs and opportunities (for </a:t>
            </a:r>
            <a:r>
              <a:rPr lang="en-US" b="1" u="sng" dirty="0"/>
              <a:t>second order impacts</a:t>
            </a:r>
            <a:r>
              <a:rPr lang="en-US" dirty="0"/>
              <a:t> of COVID-19; e.g., market-based transactions).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47687" y="1807343"/>
            <a:ext cx="8153400" cy="4524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100" b="1" kern="1200" baseline="0">
                <a:solidFill>
                  <a:srgbClr val="D37D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Stakeholder discovery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DF70F6E-BCC9-8F4C-AEA7-C2FAF1B1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081" y="6024966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bpowerpoint.ppt template" id="{39F9439F-E062-2F4B-9992-C0AB0DA5F70E}" vid="{C8049CCE-D2D9-BA45-A9AB-16CA3D6791F6}"/>
    </a:ext>
  </a:extLst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bpowerpoint.ppt template" id="{39F9439F-E062-2F4B-9992-C0AB0DA5F70E}" vid="{6B20C96A-31B4-BB44-A2AC-A0CB0990FAE9}"/>
    </a:ext>
  </a:extLst>
</a:theme>
</file>

<file path=ppt/theme/theme3.xml><?xml version="1.0" encoding="utf-8"?>
<a:theme xmlns:a="http://schemas.openxmlformats.org/drawingml/2006/main" name="Feed the Future-only branded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powerpoint.ppt template" id="{39F9439F-E062-2F4B-9992-C0AB0DA5F70E}" vid="{C3DC7A0A-0B93-9741-902F-940443B196F4}"/>
    </a:ext>
  </a:extLst>
</a:theme>
</file>

<file path=ppt/theme/theme4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bpowerpoint.ppt template" id="{39F9439F-E062-2F4B-9992-C0AB0DA5F70E}" vid="{97B482BD-586D-6E4D-B0E8-2E274CE2DDE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EBBF5361DE9D488863294FFF35C097" ma:contentTypeVersion="14" ma:contentTypeDescription="Create a new document." ma:contentTypeScope="" ma:versionID="6de1fdce8818f010ab80231a4f4e040a">
  <xsd:schema xmlns:xsd="http://www.w3.org/2001/XMLSchema" xmlns:xs="http://www.w3.org/2001/XMLSchema" xmlns:p="http://schemas.microsoft.com/office/2006/metadata/properties" xmlns:ns1="http://schemas.microsoft.com/sharepoint/v3" xmlns:ns2="59332b69-d46c-47cd-a34f-ccc7eb79873b" xmlns:ns3="b206b991-31ab-45e5-9466-90f169aa0cf5" targetNamespace="http://schemas.microsoft.com/office/2006/metadata/properties" ma:root="true" ma:fieldsID="292916c98f8d553d547d54776899b7e1" ns1:_="" ns2:_="" ns3:_="">
    <xsd:import namespace="http://schemas.microsoft.com/sharepoint/v3"/>
    <xsd:import namespace="59332b69-d46c-47cd-a34f-ccc7eb79873b"/>
    <xsd:import namespace="b206b991-31ab-45e5-9466-90f169aa0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2b69-d46c-47cd-a34f-ccc7eb798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6b991-31ab-45e5-9466-90f169aa0c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5DD7B-DD98-44C3-9F23-9B4565A2ED4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CF4F42B-4221-454A-A155-AE2095F481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475AA-EA1D-41D5-B7E2-FE3BB1F9F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332b69-d46c-47cd-a34f-ccc7eb79873b"/>
    <ds:schemaRef ds:uri="b206b991-31ab-45e5-9466-90f169aa0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2667</TotalTime>
  <Words>753</Words>
  <Application>Microsoft Macintosh PowerPoint</Application>
  <PresentationFormat>On-screen Show (4:3)</PresentationFormat>
  <Paragraphs>95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Gill Sans MT</vt:lpstr>
      <vt:lpstr>Arial</vt:lpstr>
      <vt:lpstr>Title Slide</vt:lpstr>
      <vt:lpstr>Content Slides</vt:lpstr>
      <vt:lpstr>Feed the Future-only branded blank</vt:lpstr>
      <vt:lpstr>Closing Slide</vt:lpstr>
      <vt:lpstr>PowerPoint Presentation</vt:lpstr>
      <vt:lpstr>Postharvest Loss: Hermetic Sealing with Locally Available Containers</vt:lpstr>
      <vt:lpstr>Scientific animations without borders (SAWBO)</vt:lpstr>
      <vt:lpstr>Animations = results</vt:lpstr>
      <vt:lpstr>PowerPoint Presentation</vt:lpstr>
      <vt:lpstr>SAWBO resources </vt:lpstr>
      <vt:lpstr>SAWBO RAPID </vt:lpstr>
      <vt:lpstr>SAWBO RAPID </vt:lpstr>
      <vt:lpstr>Content DEVELOPMENT</vt:lpstr>
      <vt:lpstr>animations in progress</vt:lpstr>
      <vt:lpstr>translations INTO LOCAL Languages</vt:lpstr>
      <vt:lpstr>Here is where you and YOUR partners can start tomorrow</vt:lpstr>
      <vt:lpstr>Engaging Missions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Fierro, Janet</dc:creator>
  <cp:lastModifiedBy>Microsoft Office User</cp:lastModifiedBy>
  <cp:revision>63</cp:revision>
  <cp:lastPrinted>2015-01-30T22:32:16Z</cp:lastPrinted>
  <dcterms:created xsi:type="dcterms:W3CDTF">2020-01-20T19:37:31Z</dcterms:created>
  <dcterms:modified xsi:type="dcterms:W3CDTF">2020-07-15T14:21:11Z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0x010100E8EBBF5361DE9D488863294FFF35C097</vt:lpwstr>
  </property>
</Properties>
</file>